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Montserrat" panose="00000500000000000000" pitchFamily="2" charset="0"/>
      <p:regular r:id="rId27"/>
    </p:embeddedFont>
    <p:embeddedFont>
      <p:font typeface="Montserrat Bold" panose="00000800000000000000" charset="0"/>
      <p:regular r:id="rId28"/>
    </p:embeddedFont>
    <p:embeddedFont>
      <p:font typeface="Montserrat Bold Italics" panose="020B0604020202020204" charset="0"/>
      <p:regular r:id="rId29"/>
    </p:embeddedFont>
    <p:embeddedFont>
      <p:font typeface="Montserrat Italics" panose="020B0604020202020204" charset="0"/>
      <p:regular r:id="rId30"/>
    </p:embeddedFont>
    <p:embeddedFont>
      <p:font typeface="Montserrat Ultra-Bold" panose="020B0604020202020204" charset="0"/>
      <p:regular r:id="rId31"/>
    </p:embeddedFont>
    <p:embeddedFont>
      <p:font typeface="Montserrat Ultra-Bold Italics" panose="020B0604020202020204" charset="0"/>
      <p:regular r:id="rId32"/>
    </p:embeddedFont>
    <p:embeddedFont>
      <p:font typeface="Shantell Sans" panose="020B0604020202020204" charset="0"/>
      <p:regular r:id="rId33"/>
    </p:embeddedFont>
    <p:embeddedFont>
      <p:font typeface="Shantell San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97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nsyltooniaa/Unsupervised-Machine-Learning-Based-User-Clustering-in-THz-NOMA-Systems" TargetMode="External"/><Relationship Id="rId2" Type="http://schemas.openxmlformats.org/officeDocument/2006/relationships/hyperlink" Target="https://github.com/Transyltooniaa/Unsupervised-Machine-Learning-Based-User-Clustering-in-THz-NOMA-Systems.git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ansyltooniaa/Unsupervised-Machine-Learning-Based-User-Clustering-in-THz-NOMA-System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Transyltooniaa/Unsupervised-Machine-Learning-Based-User-Clustering-in-THz-NOMA-System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ransyltooniaa/Unsupervised-Machine-Learning-Based-User-Clustering-in-THz-NOMA-System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Transyltooniaa/Unsupervised-Machine-Learning-Based-User-Clustering-in-THz-NOMA-System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Transyltooniaa/Unsupervised-Machine-Learning-Based-User-Clustering-in-THz-NOMA-System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ransyltooniaa/Unsupervised-Machine-Learning-Based-User-Clustering-in-THz-NOMA-System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ieeexplore.ieee.org/document/10086587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stamp/stamp.jsp?arnumber=10029901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AutoShape 3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4" name="TextBox 4"/>
          <p:cNvSpPr txBox="1"/>
          <p:nvPr/>
        </p:nvSpPr>
        <p:spPr>
          <a:xfrm>
            <a:off x="744613" y="2393209"/>
            <a:ext cx="17005675" cy="404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1"/>
              </a:lnSpc>
            </a:pPr>
            <a:r>
              <a:rPr lang="en-US" sz="8799" b="1" i="1" spc="-519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UNSUPERVISED MACHINE LEARNING-BASED USER CLUSTERING IN THZ-NOMA SYSTEMS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3528" y="8592736"/>
            <a:ext cx="7615462" cy="108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871" b="1" i="1" spc="57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TEAM:</a:t>
            </a:r>
          </a:p>
          <a:p>
            <a:pPr algn="ctr">
              <a:lnSpc>
                <a:spcPts val="2814"/>
              </a:lnSpc>
            </a:pPr>
            <a:r>
              <a:rPr lang="en-US" sz="2871" i="1" spc="57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ABHINAV DESHPANDE (IMT2022580)</a:t>
            </a:r>
          </a:p>
          <a:p>
            <a:pPr algn="ctr">
              <a:lnSpc>
                <a:spcPts val="2814"/>
              </a:lnSpc>
            </a:pPr>
            <a:r>
              <a:rPr lang="en-US" sz="2871" i="1" spc="57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AJITESH KUMAR SINGH (IMT2022559)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980954" y="8213816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799951" y="7284008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28700" y="635055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240591" y="1085850"/>
            <a:ext cx="5018709" cy="7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871" i="1" spc="57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ML FOR WIRELESS COMMUNICATION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3235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954654" y="4947497"/>
            <a:ext cx="7388195" cy="1124157"/>
          </a:xfrm>
          <a:custGeom>
            <a:avLst/>
            <a:gdLst/>
            <a:ahLst/>
            <a:cxnLst/>
            <a:rect l="l" t="t" r="r" b="b"/>
            <a:pathLst>
              <a:path w="7388195" h="1124157">
                <a:moveTo>
                  <a:pt x="0" y="0"/>
                </a:moveTo>
                <a:lnTo>
                  <a:pt x="7388195" y="0"/>
                </a:lnTo>
                <a:lnTo>
                  <a:pt x="7388195" y="1124157"/>
                </a:lnTo>
                <a:lnTo>
                  <a:pt x="0" y="112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39" t="-9559" b="-95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54654" y="6071654"/>
            <a:ext cx="7388195" cy="4215346"/>
          </a:xfrm>
          <a:custGeom>
            <a:avLst/>
            <a:gdLst/>
            <a:ahLst/>
            <a:cxnLst/>
            <a:rect l="l" t="t" r="r" b="b"/>
            <a:pathLst>
              <a:path w="7388195" h="4215346">
                <a:moveTo>
                  <a:pt x="0" y="0"/>
                </a:moveTo>
                <a:lnTo>
                  <a:pt x="7388195" y="0"/>
                </a:lnTo>
                <a:lnTo>
                  <a:pt x="7388195" y="4215346"/>
                </a:lnTo>
                <a:lnTo>
                  <a:pt x="0" y="421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3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54654" y="145701"/>
            <a:ext cx="6972663" cy="4801796"/>
          </a:xfrm>
          <a:custGeom>
            <a:avLst/>
            <a:gdLst/>
            <a:ahLst/>
            <a:cxnLst/>
            <a:rect l="l" t="t" r="r" b="b"/>
            <a:pathLst>
              <a:path w="6972663" h="4801796">
                <a:moveTo>
                  <a:pt x="0" y="0"/>
                </a:moveTo>
                <a:lnTo>
                  <a:pt x="6972663" y="0"/>
                </a:lnTo>
                <a:lnTo>
                  <a:pt x="6972663" y="4801796"/>
                </a:lnTo>
                <a:lnTo>
                  <a:pt x="0" y="480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53" b="-445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087703"/>
            <a:ext cx="8855910" cy="7405755"/>
          </a:xfrm>
          <a:custGeom>
            <a:avLst/>
            <a:gdLst/>
            <a:ahLst/>
            <a:cxnLst/>
            <a:rect l="l" t="t" r="r" b="b"/>
            <a:pathLst>
              <a:path w="8855910" h="7405755">
                <a:moveTo>
                  <a:pt x="0" y="0"/>
                </a:moveTo>
                <a:lnTo>
                  <a:pt x="8855910" y="0"/>
                </a:lnTo>
                <a:lnTo>
                  <a:pt x="8855910" y="7405755"/>
                </a:lnTo>
                <a:lnTo>
                  <a:pt x="0" y="7405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0789" y="559958"/>
            <a:ext cx="121886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AHC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.git"/>
          </p:cNvPr>
          <p:cNvSpPr/>
          <p:nvPr/>
        </p:nvSpPr>
        <p:spPr>
          <a:xfrm rot="-1753206">
            <a:off x="-824645" y="412129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3446" y="4604597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 dirty="0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RESULTS OBTAINED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C03F9-2DCE-8CA9-C92D-4E83546F3BAA}"/>
              </a:ext>
            </a:extLst>
          </p:cNvPr>
          <p:cNvSpPr txBox="1"/>
          <p:nvPr/>
        </p:nvSpPr>
        <p:spPr>
          <a:xfrm>
            <a:off x="13335000" y="8842789"/>
            <a:ext cx="700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hlinkClick r:id="rId3"/>
              </a:rPr>
              <a:t>Link to</a:t>
            </a:r>
            <a:r>
              <a:rPr lang="en-IN" dirty="0">
                <a:hlinkClick r:id="rId3"/>
              </a:rPr>
              <a:t> </a:t>
            </a:r>
            <a:r>
              <a:rPr lang="en-IN" sz="4000" dirty="0">
                <a:hlinkClick r:id="rId3"/>
              </a:rPr>
              <a:t>codebase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451590" y="1857331"/>
            <a:ext cx="14025256" cy="8023020"/>
          </a:xfrm>
          <a:custGeom>
            <a:avLst/>
            <a:gdLst/>
            <a:ahLst/>
            <a:cxnLst/>
            <a:rect l="l" t="t" r="r" b="b"/>
            <a:pathLst>
              <a:path w="14025256" h="8023020">
                <a:moveTo>
                  <a:pt x="0" y="0"/>
                </a:moveTo>
                <a:lnTo>
                  <a:pt x="14025256" y="0"/>
                </a:lnTo>
                <a:lnTo>
                  <a:pt x="14025256" y="8023019"/>
                </a:lnTo>
                <a:lnTo>
                  <a:pt x="0" y="802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68" r="-17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99344" y="642690"/>
            <a:ext cx="11291528" cy="115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4536" b="1" i="1" spc="-267">
                <a:solidFill>
                  <a:srgbClr val="263F6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  <a:hlinkClick r:id="rId3" tooltip="https://github.com/Transyltooniaa/Unsupervised-Machine-Learning-Based-User-Clustering-in-THz-NOMA-Systems"/>
              </a:rPr>
              <a:t>SUM DATA RATE AGAINST THE NUMBER OF SECONDARY USERS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0789" y="208514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INFERENCE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670" y="2360154"/>
            <a:ext cx="162772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Focused deployments lead to higher secondary sum rates across all algorithms compared to overlapping deployments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AHC outperforms the other two algorithms, while K-Means and DBSCAN are no longer promising when the number of clusters and hyper-parameters are randomly chosen.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Overall, AHC + focused deployment is the most effective strategy for maximizing secondary network throughput.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"/>
          </p:cNvPr>
          <p:cNvSpPr/>
          <p:nvPr/>
        </p:nvSpPr>
        <p:spPr>
          <a:xfrm rot="-1753206">
            <a:off x="-1246291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2226363"/>
            <a:ext cx="6886707" cy="3555262"/>
          </a:xfrm>
          <a:custGeom>
            <a:avLst/>
            <a:gdLst/>
            <a:ahLst/>
            <a:cxnLst/>
            <a:rect l="l" t="t" r="r" b="b"/>
            <a:pathLst>
              <a:path w="6886707" h="3555262">
                <a:moveTo>
                  <a:pt x="0" y="0"/>
                </a:moveTo>
                <a:lnTo>
                  <a:pt x="6886707" y="0"/>
                </a:lnTo>
                <a:lnTo>
                  <a:pt x="6886707" y="3555262"/>
                </a:lnTo>
                <a:lnTo>
                  <a:pt x="0" y="355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86707" y="2226363"/>
            <a:ext cx="11301259" cy="5834275"/>
          </a:xfrm>
          <a:custGeom>
            <a:avLst/>
            <a:gdLst/>
            <a:ahLst/>
            <a:cxnLst/>
            <a:rect l="l" t="t" r="r" b="b"/>
            <a:pathLst>
              <a:path w="11301259" h="5834275">
                <a:moveTo>
                  <a:pt x="0" y="0"/>
                </a:moveTo>
                <a:lnTo>
                  <a:pt x="11301259" y="0"/>
                </a:lnTo>
                <a:lnTo>
                  <a:pt x="11301259" y="5834274"/>
                </a:lnTo>
                <a:lnTo>
                  <a:pt x="0" y="5834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50789" y="680790"/>
            <a:ext cx="12188637" cy="83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1"/>
              </a:lnSpc>
            </a:pPr>
            <a:r>
              <a:rPr lang="en-US" sz="6399" b="1" i="1" u="sng" spc="-377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INITIAL USER DEPLOYMENT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006" y="8013012"/>
            <a:ext cx="15657987" cy="261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Initial Data: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We begin with two distinct datasets ("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Focused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" and "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Overlapping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"), each containing points pre-labeled into three '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Original Groups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' (blue, green, red).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Visual Separation: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The '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Focused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' dataset initially shows clear spatial separation between these original groups, whereas the '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Overlapping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' dataset shows the points from different original groups are spatially mixed.</a:t>
            </a:r>
          </a:p>
          <a:p>
            <a:pPr algn="l">
              <a:lnSpc>
                <a:spcPts val="3470"/>
              </a:lnSpc>
            </a:pPr>
            <a:endParaRPr lang="en-US" sz="2478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9682" y="4149629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DBSCAN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"/>
          </p:cNvPr>
          <p:cNvSpPr/>
          <p:nvPr/>
        </p:nvSpPr>
        <p:spPr>
          <a:xfrm rot="-1753206">
            <a:off x="-1246291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750789" y="718890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KNN - DBSCAN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2192909"/>
            <a:ext cx="10579476" cy="5461655"/>
          </a:xfrm>
          <a:custGeom>
            <a:avLst/>
            <a:gdLst/>
            <a:ahLst/>
            <a:cxnLst/>
            <a:rect l="l" t="t" r="r" b="b"/>
            <a:pathLst>
              <a:path w="10579476" h="5461655">
                <a:moveTo>
                  <a:pt x="0" y="0"/>
                </a:moveTo>
                <a:lnTo>
                  <a:pt x="10579476" y="0"/>
                </a:lnTo>
                <a:lnTo>
                  <a:pt x="10579476" y="5461655"/>
                </a:lnTo>
                <a:lnTo>
                  <a:pt x="0" y="546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579476" y="2363657"/>
            <a:ext cx="7472171" cy="655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Optimal eps Identified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 K-Distance plot suggests optimal DBSCAN eps values at the "knee": ≈ 0.157 for Focused and ≈ 0.108 for Overlapping distributions (using k=4).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Density Structure Differences: 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The distinct eps values reflect differing local point densities; the Overlapping distribution appears denser (requiring smaller eps) based on 4th neighbor distances.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Parameter Guidance: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This plot provides crucial data-driven guidance for setting the eps parameter in DBSCAN, aiming to capture core points effectively for each dataset's unique structure.</a:t>
            </a:r>
          </a:p>
          <a:p>
            <a:pPr algn="l">
              <a:lnSpc>
                <a:spcPts val="3470"/>
              </a:lnSpc>
            </a:pPr>
            <a:endParaRPr lang="en-US" sz="2478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"/>
          </p:cNvPr>
          <p:cNvSpPr/>
          <p:nvPr/>
        </p:nvSpPr>
        <p:spPr>
          <a:xfrm rot="-1753206">
            <a:off x="-1246291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096475" y="1968786"/>
            <a:ext cx="10069939" cy="5198606"/>
          </a:xfrm>
          <a:custGeom>
            <a:avLst/>
            <a:gdLst/>
            <a:ahLst/>
            <a:cxnLst/>
            <a:rect l="l" t="t" r="r" b="b"/>
            <a:pathLst>
              <a:path w="10069939" h="5198606">
                <a:moveTo>
                  <a:pt x="0" y="0"/>
                </a:moveTo>
                <a:lnTo>
                  <a:pt x="10069939" y="0"/>
                </a:lnTo>
                <a:lnTo>
                  <a:pt x="10069939" y="5198606"/>
                </a:lnTo>
                <a:lnTo>
                  <a:pt x="0" y="519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960" y="1968786"/>
            <a:ext cx="8033515" cy="4147302"/>
          </a:xfrm>
          <a:custGeom>
            <a:avLst/>
            <a:gdLst/>
            <a:ahLst/>
            <a:cxnLst/>
            <a:rect l="l" t="t" r="r" b="b"/>
            <a:pathLst>
              <a:path w="8033515" h="4147302">
                <a:moveTo>
                  <a:pt x="0" y="0"/>
                </a:moveTo>
                <a:lnTo>
                  <a:pt x="8033515" y="0"/>
                </a:lnTo>
                <a:lnTo>
                  <a:pt x="8033515" y="4147302"/>
                </a:lnTo>
                <a:lnTo>
                  <a:pt x="0" y="414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50789" y="718890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DBSCAN-CLUSTERING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006" y="7285845"/>
            <a:ext cx="15657987" cy="305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Cluster Identification &amp; Noise: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DBSCAN successfully identified 3 primary clusters in both datasets using the specified parameters. It also effectively isolated points not belonging to dense regions as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'Noise'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Dataset Sensitivity: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The Overlapping dataset resulted in significantly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more 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'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Noise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' points, highlighting DBSCAN's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sensitivity 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to density variations and its ability to handle less clearly separated or sparser data structures compared to the Focused dataset.</a:t>
            </a:r>
          </a:p>
          <a:p>
            <a:pPr algn="l">
              <a:lnSpc>
                <a:spcPts val="3470"/>
              </a:lnSpc>
            </a:pPr>
            <a:endParaRPr lang="en-US" sz="2478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9682" y="4149629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AHC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"/>
          </p:cNvPr>
          <p:cNvSpPr/>
          <p:nvPr/>
        </p:nvSpPr>
        <p:spPr>
          <a:xfrm rot="-1753206">
            <a:off x="-1246291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2411282"/>
            <a:ext cx="10249462" cy="5291285"/>
          </a:xfrm>
          <a:custGeom>
            <a:avLst/>
            <a:gdLst/>
            <a:ahLst/>
            <a:cxnLst/>
            <a:rect l="l" t="t" r="r" b="b"/>
            <a:pathLst>
              <a:path w="10249462" h="5291285">
                <a:moveTo>
                  <a:pt x="0" y="0"/>
                </a:moveTo>
                <a:lnTo>
                  <a:pt x="10249462" y="0"/>
                </a:lnTo>
                <a:lnTo>
                  <a:pt x="10249462" y="5291285"/>
                </a:lnTo>
                <a:lnTo>
                  <a:pt x="0" y="529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0789" y="575522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AHC MERGE COST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9476" y="2363657"/>
            <a:ext cx="7472171" cy="743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Optimal Cluster Counts Identified: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via the elbow method: 4 clusters for Focused Deployment and 6 clusters for Overlapping Deployment.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Deployment Strategy Impacts Structure: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The different optimal cluster counts (4 vs. 6) suggest that the underlying natural groupings vary significantly between the 2 deployment scenarios.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Merge Cost Differences: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Overlapping Deployment consistently exhibits higher merge distances at equivalent cluster counts. This potentially indicating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less 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distinct or more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dispersed 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clusters compared to Focused Deployment during the merging process.</a:t>
            </a:r>
          </a:p>
          <a:p>
            <a:pPr algn="l">
              <a:lnSpc>
                <a:spcPts val="3470"/>
              </a:lnSpc>
            </a:pPr>
            <a:endParaRPr lang="en-US" sz="2478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703457"/>
            <a:ext cx="16230600" cy="65835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3557" y="3932941"/>
            <a:ext cx="7555674" cy="555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Modelling and Beamforming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definition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K-means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AHC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DBSCAN and AHC results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"/>
          </p:cNvPr>
          <p:cNvSpPr/>
          <p:nvPr/>
        </p:nvSpPr>
        <p:spPr>
          <a:xfrm rot="-1753206">
            <a:off x="-1246291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1857331"/>
            <a:ext cx="7680647" cy="3965134"/>
          </a:xfrm>
          <a:custGeom>
            <a:avLst/>
            <a:gdLst/>
            <a:ahLst/>
            <a:cxnLst/>
            <a:rect l="l" t="t" r="r" b="b"/>
            <a:pathLst>
              <a:path w="7680647" h="3965134">
                <a:moveTo>
                  <a:pt x="0" y="0"/>
                </a:moveTo>
                <a:lnTo>
                  <a:pt x="7680647" y="0"/>
                </a:lnTo>
                <a:lnTo>
                  <a:pt x="7680647" y="3965133"/>
                </a:lnTo>
                <a:lnTo>
                  <a:pt x="0" y="3965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58422" y="1653328"/>
            <a:ext cx="10829578" cy="5590769"/>
          </a:xfrm>
          <a:custGeom>
            <a:avLst/>
            <a:gdLst/>
            <a:ahLst/>
            <a:cxnLst/>
            <a:rect l="l" t="t" r="r" b="b"/>
            <a:pathLst>
              <a:path w="10829578" h="5590769">
                <a:moveTo>
                  <a:pt x="0" y="0"/>
                </a:moveTo>
                <a:lnTo>
                  <a:pt x="10829578" y="0"/>
                </a:lnTo>
                <a:lnTo>
                  <a:pt x="10829578" y="5590769"/>
                </a:lnTo>
                <a:lnTo>
                  <a:pt x="0" y="55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50789" y="575522"/>
            <a:ext cx="12188637" cy="107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AHC - CLUSTERING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006" y="7285845"/>
            <a:ext cx="15657987" cy="305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AHC Applied with Optimal k: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Clustering was performed using the determined optimal number of clusters (k=4 for Focused, k=6 for Overlapping), assigning each point to a cluster and identifying centroids.</a:t>
            </a:r>
          </a:p>
          <a:p>
            <a:pPr marL="535130" lvl="1" indent="-267565" algn="l">
              <a:lnSpc>
                <a:spcPts val="3470"/>
              </a:lnSpc>
              <a:buFont typeface="Arial"/>
              <a:buChar char="•"/>
            </a:pP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Clustering Outcomes Reflect Initial Data: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Focused deployment resulted in relatively well-separated clusters closely matching initial visual groups, while Overlapping deployment yielded more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intermingled 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clusters, reflecting its </a:t>
            </a:r>
            <a:r>
              <a:rPr lang="en-US" sz="2478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less distinct</a:t>
            </a:r>
            <a:r>
              <a:rPr lang="en-US" sz="2478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initial data distribution.</a:t>
            </a:r>
          </a:p>
          <a:p>
            <a:pPr algn="l">
              <a:lnSpc>
                <a:spcPts val="3470"/>
              </a:lnSpc>
            </a:pPr>
            <a:endParaRPr lang="en-US" sz="2478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2630074"/>
            <a:ext cx="8673479" cy="5026853"/>
          </a:xfrm>
          <a:custGeom>
            <a:avLst/>
            <a:gdLst/>
            <a:ahLst/>
            <a:cxnLst/>
            <a:rect l="l" t="t" r="r" b="b"/>
            <a:pathLst>
              <a:path w="8673479" h="5026853">
                <a:moveTo>
                  <a:pt x="0" y="0"/>
                </a:moveTo>
                <a:lnTo>
                  <a:pt x="8673479" y="0"/>
                </a:lnTo>
                <a:lnTo>
                  <a:pt x="8673479" y="5026852"/>
                </a:lnTo>
                <a:lnTo>
                  <a:pt x="0" y="502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3" t="-5015" r="-11652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755404" y="2261314"/>
            <a:ext cx="7246548" cy="5764372"/>
          </a:xfrm>
          <a:custGeom>
            <a:avLst/>
            <a:gdLst/>
            <a:ahLst/>
            <a:cxnLst/>
            <a:rect l="l" t="t" r="r" b="b"/>
            <a:pathLst>
              <a:path w="7246548" h="5764372">
                <a:moveTo>
                  <a:pt x="0" y="0"/>
                </a:moveTo>
                <a:lnTo>
                  <a:pt x="7246548" y="0"/>
                </a:lnTo>
                <a:lnTo>
                  <a:pt x="7246548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50" r="-1361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17774" y="4802388"/>
            <a:ext cx="1321065" cy="1321065"/>
          </a:xfrm>
          <a:custGeom>
            <a:avLst/>
            <a:gdLst/>
            <a:ahLst/>
            <a:cxnLst/>
            <a:rect l="l" t="t" r="r" b="b"/>
            <a:pathLst>
              <a:path w="1321065" h="1321065">
                <a:moveTo>
                  <a:pt x="0" y="0"/>
                </a:moveTo>
                <a:lnTo>
                  <a:pt x="1321065" y="0"/>
                </a:lnTo>
                <a:lnTo>
                  <a:pt x="1321065" y="1321065"/>
                </a:lnTo>
                <a:lnTo>
                  <a:pt x="0" y="1321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50789" y="208514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FUTURE GOALS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73479" y="8397876"/>
            <a:ext cx="11213080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u="sng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  <a:hlinkClick r:id="rId6" tooltip="https://ieeexplore.ieee.org/stamp/stamp.jsp?arnumber=10029901"/>
              </a:rPr>
              <a:t>Jo</a:t>
            </a:r>
            <a:r>
              <a:rPr lang="en-US" sz="2500" b="1" u="sng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  <a:hlinkClick r:id="rId6" tooltip="https://ieeexplore.ieee.org/stamp/stamp.jsp?arnumber=10029901"/>
              </a:rPr>
              <a:t>int Beam Management and Power Allocation in</a:t>
            </a:r>
          </a:p>
          <a:p>
            <a:pPr algn="ctr">
              <a:lnSpc>
                <a:spcPts val="3500"/>
              </a:lnSpc>
            </a:pPr>
            <a:r>
              <a:rPr lang="en-US" sz="2500" b="1" u="sng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  <a:hlinkClick r:id="rId6" tooltip="https://ieeexplore.ieee.org/stamp/stamp.jsp?arnumber=10029901"/>
              </a:rPr>
              <a:t>THz-NOMA Networks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251" y="8380095"/>
            <a:ext cx="756061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u="sng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  <a:hlinkClick r:id="rId7" tooltip="https://ieeexplore.ieee.org/document/10086587"/>
              </a:rPr>
              <a:t>Unsupervise</a:t>
            </a:r>
            <a:r>
              <a:rPr lang="en-US" sz="2600" b="1" u="sng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  <a:hlinkClick r:id="rId7" tooltip="https://ieeexplore.ieee.org/document/10086587"/>
              </a:rPr>
              <a:t>d Machine Learning-Based User</a:t>
            </a:r>
          </a:p>
          <a:p>
            <a:pPr algn="ctr">
              <a:lnSpc>
                <a:spcPts val="3640"/>
              </a:lnSpc>
            </a:pPr>
            <a:r>
              <a:rPr lang="en-US" sz="2600" b="1" u="sng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  <a:hlinkClick r:id="rId7" tooltip="https://ieeexplore.ieee.org/document/10086587"/>
              </a:rPr>
              <a:t>Clustering in THz-NOMA Systems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845108" y="2286822"/>
            <a:ext cx="10022453" cy="7516839"/>
          </a:xfrm>
          <a:custGeom>
            <a:avLst/>
            <a:gdLst/>
            <a:ahLst/>
            <a:cxnLst/>
            <a:rect l="l" t="t" r="r" b="b"/>
            <a:pathLst>
              <a:path w="10022453" h="7516839">
                <a:moveTo>
                  <a:pt x="0" y="0"/>
                </a:moveTo>
                <a:lnTo>
                  <a:pt x="10022452" y="0"/>
                </a:lnTo>
                <a:lnTo>
                  <a:pt x="10022452" y="7516839"/>
                </a:lnTo>
                <a:lnTo>
                  <a:pt x="0" y="751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50789" y="208514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FUTURE 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835" y="2796171"/>
            <a:ext cx="7909168" cy="161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356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The Baseline Rate represents the performance when the transmitter simply selects the user with the highest channel gain and transmits all its power to that user. In simple terms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944" y="5327110"/>
            <a:ext cx="8442949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Algorithms Proposed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263F6B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Successive Convex Approximation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Branch and Bound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73853" y="3544917"/>
            <a:ext cx="9878687" cy="57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0"/>
              </a:lnSpc>
            </a:pP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Input: User locations, CSI, preconfigured beams</a:t>
            </a:r>
          </a:p>
          <a:p>
            <a:pPr algn="l">
              <a:lnSpc>
                <a:spcPts val="3790"/>
              </a:lnSpc>
            </a:pPr>
            <a:endParaRPr lang="en-US" sz="2707">
              <a:solidFill>
                <a:srgbClr val="263F6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90"/>
              </a:lnSpc>
            </a:pPr>
            <a:endParaRPr lang="en-US" sz="2707">
              <a:solidFill>
                <a:srgbClr val="263F6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90"/>
              </a:lnSpc>
            </a:pPr>
            <a:r>
              <a:rPr lang="en-US" sz="2707" b="1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Step 1:</a:t>
            </a: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 Cluster secondary users (unsupervised ML)</a:t>
            </a:r>
          </a:p>
          <a:p>
            <a:pPr algn="l">
              <a:lnSpc>
                <a:spcPts val="3790"/>
              </a:lnSpc>
            </a:pPr>
            <a:r>
              <a:rPr lang="en-US" sz="2707" b="1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Step 2:</a:t>
            </a: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 Map clusters to beams</a:t>
            </a:r>
          </a:p>
          <a:p>
            <a:pPr algn="l">
              <a:lnSpc>
                <a:spcPts val="3790"/>
              </a:lnSpc>
            </a:pPr>
            <a:r>
              <a:rPr lang="en-US" sz="2707" b="1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Step 3:</a:t>
            </a: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 Formulate joint beam-power allocation problem</a:t>
            </a:r>
          </a:p>
          <a:p>
            <a:pPr algn="l">
              <a:lnSpc>
                <a:spcPts val="3790"/>
              </a:lnSpc>
            </a:pPr>
            <a:r>
              <a:rPr lang="en-US" sz="2707" b="1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Step 4: </a:t>
            </a: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Solve via BB (small) or SCA (large)</a:t>
            </a:r>
          </a:p>
          <a:p>
            <a:pPr algn="l">
              <a:lnSpc>
                <a:spcPts val="3790"/>
              </a:lnSpc>
            </a:pPr>
            <a:r>
              <a:rPr lang="en-US" sz="2707" b="1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Step 5:</a:t>
            </a: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 Deploy secondary users via optimized settings</a:t>
            </a:r>
          </a:p>
          <a:p>
            <a:pPr algn="l">
              <a:lnSpc>
                <a:spcPts val="3790"/>
              </a:lnSpc>
            </a:pPr>
            <a:endParaRPr lang="en-US" sz="2707">
              <a:solidFill>
                <a:srgbClr val="263F6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90"/>
              </a:lnSpc>
            </a:pPr>
            <a:endParaRPr lang="en-US" sz="2707">
              <a:solidFill>
                <a:srgbClr val="263F6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90"/>
              </a:lnSpc>
            </a:pPr>
            <a:r>
              <a:rPr lang="en-US" sz="2707">
                <a:solidFill>
                  <a:srgbClr val="263F6B"/>
                </a:solidFill>
                <a:latin typeface="Shantell Sans"/>
                <a:ea typeface="Shantell Sans"/>
                <a:cs typeface="Shantell Sans"/>
                <a:sym typeface="Shantell Sans"/>
              </a:rPr>
              <a:t>Output: Beam-user mappings + power allocation</a:t>
            </a:r>
          </a:p>
          <a:p>
            <a:pPr algn="l">
              <a:lnSpc>
                <a:spcPts val="3790"/>
              </a:lnSpc>
            </a:pPr>
            <a:endParaRPr lang="en-US" sz="2707">
              <a:solidFill>
                <a:srgbClr val="263F6B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195166" y="4157646"/>
            <a:ext cx="502879" cy="823165"/>
          </a:xfrm>
          <a:custGeom>
            <a:avLst/>
            <a:gdLst/>
            <a:ahLst/>
            <a:cxnLst/>
            <a:rect l="l" t="t" r="r" b="b"/>
            <a:pathLst>
              <a:path w="502879" h="823165">
                <a:moveTo>
                  <a:pt x="0" y="0"/>
                </a:moveTo>
                <a:lnTo>
                  <a:pt x="502878" y="0"/>
                </a:lnTo>
                <a:lnTo>
                  <a:pt x="502878" y="823165"/>
                </a:lnTo>
                <a:lnTo>
                  <a:pt x="0" y="823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56106" y="7469534"/>
            <a:ext cx="541326" cy="886100"/>
          </a:xfrm>
          <a:custGeom>
            <a:avLst/>
            <a:gdLst/>
            <a:ahLst/>
            <a:cxnLst/>
            <a:rect l="l" t="t" r="r" b="b"/>
            <a:pathLst>
              <a:path w="541326" h="886100">
                <a:moveTo>
                  <a:pt x="0" y="0"/>
                </a:moveTo>
                <a:lnTo>
                  <a:pt x="541327" y="0"/>
                </a:lnTo>
                <a:lnTo>
                  <a:pt x="541327" y="886100"/>
                </a:lnTo>
                <a:lnTo>
                  <a:pt x="0" y="8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89290" y="2026189"/>
            <a:ext cx="8957654" cy="4841978"/>
          </a:xfrm>
          <a:custGeom>
            <a:avLst/>
            <a:gdLst/>
            <a:ahLst/>
            <a:cxnLst/>
            <a:rect l="l" t="t" r="r" b="b"/>
            <a:pathLst>
              <a:path w="11301259" h="5707136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50789" y="208514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FUTURE GOALS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937" y="1582642"/>
            <a:ext cx="69233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63F6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Proposed Algorithm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8"/>
              </a:lnSpc>
            </a:pPr>
            <a:r>
              <a:rPr lang="en-US" sz="16194" b="1" spc="-95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Freeform 3"/>
          <p:cNvSpPr/>
          <p:nvPr/>
        </p:nvSpPr>
        <p:spPr>
          <a:xfrm>
            <a:off x="6107315" y="1028700"/>
            <a:ext cx="7315200" cy="3857105"/>
          </a:xfrm>
          <a:custGeom>
            <a:avLst/>
            <a:gdLst/>
            <a:ahLst/>
            <a:cxnLst/>
            <a:rect l="l" t="t" r="r" b="b"/>
            <a:pathLst>
              <a:path w="7315200" h="3857105">
                <a:moveTo>
                  <a:pt x="0" y="0"/>
                </a:moveTo>
                <a:lnTo>
                  <a:pt x="7315200" y="0"/>
                </a:lnTo>
                <a:lnTo>
                  <a:pt x="7315200" y="3857105"/>
                </a:lnTo>
                <a:lnTo>
                  <a:pt x="0" y="385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18612" y="5580003"/>
            <a:ext cx="13618504" cy="123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2"/>
              </a:lnSpc>
            </a:pPr>
            <a:r>
              <a:rPr lang="en-US" sz="9441" b="1" i="1" spc="-557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QUESTIONS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09425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5132543" y="0"/>
            <a:ext cx="3032554" cy="3106329"/>
          </a:xfrm>
          <a:custGeom>
            <a:avLst/>
            <a:gdLst/>
            <a:ahLst/>
            <a:cxnLst/>
            <a:rect l="l" t="t" r="r" b="b"/>
            <a:pathLst>
              <a:path w="3032554" h="3106329">
                <a:moveTo>
                  <a:pt x="0" y="0"/>
                </a:moveTo>
                <a:lnTo>
                  <a:pt x="3032554" y="0"/>
                </a:lnTo>
                <a:lnTo>
                  <a:pt x="3032554" y="3106329"/>
                </a:lnTo>
                <a:lnTo>
                  <a:pt x="0" y="310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0789" y="575501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135" y="3058704"/>
            <a:ext cx="17631731" cy="569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6G Communication Need: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5G networks cannot meet future demands (ultra-high throughput, massive connectivity, ultra-low latency).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THz-NOMA as a Solution: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Terahertz (</a:t>
            </a: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THz</a:t>
            </a: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) spectrum offers ultra high bandwidth for communication.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Non-Orthogonal Multiple Access (</a:t>
            </a: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NOMA</a:t>
            </a: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) enhances spectral efficiency by allowing multiple users to share bandwidth.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Key Challenge: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Efficient user clustering in THz-NOMA networks </a:t>
            </a: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without </a:t>
            </a: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predefined cluster numbers.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266940" y="4143358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9" name="Freeform 9"/>
          <p:cNvSpPr/>
          <p:nvPr/>
        </p:nvSpPr>
        <p:spPr>
          <a:xfrm rot="5400000" flipH="1">
            <a:off x="6755924" y="5176407"/>
            <a:ext cx="5042003" cy="265851"/>
          </a:xfrm>
          <a:custGeom>
            <a:avLst/>
            <a:gdLst/>
            <a:ahLst/>
            <a:cxnLst/>
            <a:rect l="l" t="t" r="r" b="b"/>
            <a:pathLst>
              <a:path w="5042003" h="265851">
                <a:moveTo>
                  <a:pt x="5042003" y="0"/>
                </a:moveTo>
                <a:lnTo>
                  <a:pt x="0" y="0"/>
                </a:lnTo>
                <a:lnTo>
                  <a:pt x="0" y="265851"/>
                </a:lnTo>
                <a:lnTo>
                  <a:pt x="5042003" y="265851"/>
                </a:lnTo>
                <a:lnTo>
                  <a:pt x="50420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2406980"/>
            <a:ext cx="9325637" cy="5477302"/>
          </a:xfrm>
          <a:custGeom>
            <a:avLst/>
            <a:gdLst/>
            <a:ahLst/>
            <a:cxnLst/>
            <a:rect l="l" t="t" r="r" b="b"/>
            <a:pathLst>
              <a:path w="9325637" h="5477302">
                <a:moveTo>
                  <a:pt x="0" y="0"/>
                </a:moveTo>
                <a:lnTo>
                  <a:pt x="9325637" y="0"/>
                </a:lnTo>
                <a:lnTo>
                  <a:pt x="9325637" y="5477302"/>
                </a:lnTo>
                <a:lnTo>
                  <a:pt x="0" y="547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1" t="-3723" r="-42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086" y="5252183"/>
            <a:ext cx="8310401" cy="394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Constraints: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1. Each user should be assigned to a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single 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cluster.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(P1-b)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2. Total power of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all 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secondary users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≤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total BS power.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(P1-c)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3.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Primary 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 data rate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≥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minimum QoS requirement.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(P1-d)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endParaRPr lang="en-US" sz="2786" b="1">
              <a:solidFill>
                <a:srgbClr val="000000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50789" y="718890"/>
            <a:ext cx="121886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 PROBLEM DEFINITION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5376" y="3001870"/>
            <a:ext cx="8518599" cy="214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 spc="8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Goal</a:t>
            </a:r>
            <a:r>
              <a:rPr lang="en-US" sz="4099" spc="81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 Maximize the sum of data rates for all </a:t>
            </a:r>
            <a:r>
              <a:rPr lang="en-US" sz="4099" b="1" spc="8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secondary users.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888" y="2262000"/>
            <a:ext cx="8518599" cy="5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sz="3489" b="1" spc="69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Optimisation Problem: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80345" y="1857331"/>
            <a:ext cx="15127310" cy="7563655"/>
          </a:xfrm>
          <a:custGeom>
            <a:avLst/>
            <a:gdLst/>
            <a:ahLst/>
            <a:cxnLst/>
            <a:rect l="l" t="t" r="r" b="b"/>
            <a:pathLst>
              <a:path w="15127310" h="7563655">
                <a:moveTo>
                  <a:pt x="0" y="0"/>
                </a:moveTo>
                <a:lnTo>
                  <a:pt x="15127310" y="0"/>
                </a:lnTo>
                <a:lnTo>
                  <a:pt x="15127310" y="7563655"/>
                </a:lnTo>
                <a:lnTo>
                  <a:pt x="0" y="7563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0789" y="873199"/>
            <a:ext cx="12188637" cy="73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3"/>
              </a:lnSpc>
            </a:pPr>
            <a:r>
              <a:rPr lang="en-US" sz="5636" b="1" spc="-332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SECONDARY USERS DEPLOYMENT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103816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002897" y="4728753"/>
            <a:ext cx="4992720" cy="965983"/>
          </a:xfrm>
          <a:custGeom>
            <a:avLst/>
            <a:gdLst/>
            <a:ahLst/>
            <a:cxnLst/>
            <a:rect l="l" t="t" r="r" b="b"/>
            <a:pathLst>
              <a:path w="4992720" h="965983">
                <a:moveTo>
                  <a:pt x="0" y="0"/>
                </a:moveTo>
                <a:lnTo>
                  <a:pt x="4992720" y="0"/>
                </a:lnTo>
                <a:lnTo>
                  <a:pt x="4992720" y="965982"/>
                </a:lnTo>
                <a:lnTo>
                  <a:pt x="0" y="965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46457" y="6576197"/>
            <a:ext cx="7799442" cy="1044851"/>
          </a:xfrm>
          <a:custGeom>
            <a:avLst/>
            <a:gdLst/>
            <a:ahLst/>
            <a:cxnLst/>
            <a:rect l="l" t="t" r="r" b="b"/>
            <a:pathLst>
              <a:path w="7799442" h="1044851">
                <a:moveTo>
                  <a:pt x="0" y="0"/>
                </a:moveTo>
                <a:lnTo>
                  <a:pt x="7799442" y="0"/>
                </a:lnTo>
                <a:lnTo>
                  <a:pt x="7799442" y="1044851"/>
                </a:lnTo>
                <a:lnTo>
                  <a:pt x="0" y="104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91213" y="8202726"/>
            <a:ext cx="10725312" cy="2025892"/>
          </a:xfrm>
          <a:custGeom>
            <a:avLst/>
            <a:gdLst/>
            <a:ahLst/>
            <a:cxnLst/>
            <a:rect l="l" t="t" r="r" b="b"/>
            <a:pathLst>
              <a:path w="10725312" h="2025892">
                <a:moveTo>
                  <a:pt x="0" y="0"/>
                </a:moveTo>
                <a:lnTo>
                  <a:pt x="10725312" y="0"/>
                </a:lnTo>
                <a:lnTo>
                  <a:pt x="10725312" y="2025892"/>
                </a:lnTo>
                <a:lnTo>
                  <a:pt x="0" y="202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99257" y="4819558"/>
            <a:ext cx="815179" cy="875177"/>
          </a:xfrm>
          <a:custGeom>
            <a:avLst/>
            <a:gdLst/>
            <a:ahLst/>
            <a:cxnLst/>
            <a:rect l="l" t="t" r="r" b="b"/>
            <a:pathLst>
              <a:path w="815179" h="875177">
                <a:moveTo>
                  <a:pt x="0" y="0"/>
                </a:moveTo>
                <a:lnTo>
                  <a:pt x="815180" y="0"/>
                </a:lnTo>
                <a:lnTo>
                  <a:pt x="815180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" r="-2659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10590497">
            <a:off x="8958374" y="5693814"/>
            <a:ext cx="769077" cy="1127980"/>
          </a:xfrm>
          <a:custGeom>
            <a:avLst/>
            <a:gdLst/>
            <a:ahLst/>
            <a:cxnLst/>
            <a:rect l="l" t="t" r="r" b="b"/>
            <a:pathLst>
              <a:path w="769077" h="1127980">
                <a:moveTo>
                  <a:pt x="0" y="0"/>
                </a:moveTo>
                <a:lnTo>
                  <a:pt x="769077" y="0"/>
                </a:lnTo>
                <a:lnTo>
                  <a:pt x="769077" y="1127980"/>
                </a:lnTo>
                <a:lnTo>
                  <a:pt x="0" y="112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4" name="Freeform 14"/>
          <p:cNvSpPr/>
          <p:nvPr/>
        </p:nvSpPr>
        <p:spPr>
          <a:xfrm>
            <a:off x="9906847" y="6637710"/>
            <a:ext cx="815179" cy="875177"/>
          </a:xfrm>
          <a:custGeom>
            <a:avLst/>
            <a:gdLst/>
            <a:ahLst/>
            <a:cxnLst/>
            <a:rect l="l" t="t" r="r" b="b"/>
            <a:pathLst>
              <a:path w="815179" h="875177">
                <a:moveTo>
                  <a:pt x="0" y="0"/>
                </a:moveTo>
                <a:lnTo>
                  <a:pt x="815179" y="0"/>
                </a:lnTo>
                <a:lnTo>
                  <a:pt x="815179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" r="-2659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9372223">
            <a:off x="9300084" y="7227146"/>
            <a:ext cx="921982" cy="1352240"/>
          </a:xfrm>
          <a:custGeom>
            <a:avLst/>
            <a:gdLst/>
            <a:ahLst/>
            <a:cxnLst/>
            <a:rect l="l" t="t" r="r" b="b"/>
            <a:pathLst>
              <a:path w="921982" h="1352240">
                <a:moveTo>
                  <a:pt x="0" y="0"/>
                </a:moveTo>
                <a:lnTo>
                  <a:pt x="921982" y="0"/>
                </a:lnTo>
                <a:lnTo>
                  <a:pt x="921982" y="1352240"/>
                </a:lnTo>
                <a:lnTo>
                  <a:pt x="0" y="1352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73336" y="4819558"/>
            <a:ext cx="838720" cy="875177"/>
          </a:xfrm>
          <a:custGeom>
            <a:avLst/>
            <a:gdLst/>
            <a:ahLst/>
            <a:cxnLst/>
            <a:rect l="l" t="t" r="r" b="b"/>
            <a:pathLst>
              <a:path w="838720" h="875177">
                <a:moveTo>
                  <a:pt x="0" y="0"/>
                </a:moveTo>
                <a:lnTo>
                  <a:pt x="838720" y="0"/>
                </a:lnTo>
                <a:lnTo>
                  <a:pt x="838720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90" t="-8550" b="-8550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3027010">
            <a:off x="11103361" y="4032556"/>
            <a:ext cx="644775" cy="945669"/>
          </a:xfrm>
          <a:custGeom>
            <a:avLst/>
            <a:gdLst/>
            <a:ahLst/>
            <a:cxnLst/>
            <a:rect l="l" t="t" r="r" b="b"/>
            <a:pathLst>
              <a:path w="644775" h="945669">
                <a:moveTo>
                  <a:pt x="0" y="0"/>
                </a:moveTo>
                <a:lnTo>
                  <a:pt x="644774" y="0"/>
                </a:lnTo>
                <a:lnTo>
                  <a:pt x="644774" y="945670"/>
                </a:lnTo>
                <a:lnTo>
                  <a:pt x="0" y="94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64975" y="4819558"/>
            <a:ext cx="838720" cy="875177"/>
          </a:xfrm>
          <a:custGeom>
            <a:avLst/>
            <a:gdLst/>
            <a:ahLst/>
            <a:cxnLst/>
            <a:rect l="l" t="t" r="r" b="b"/>
            <a:pathLst>
              <a:path w="838720" h="875177">
                <a:moveTo>
                  <a:pt x="0" y="0"/>
                </a:moveTo>
                <a:lnTo>
                  <a:pt x="838720" y="0"/>
                </a:lnTo>
                <a:lnTo>
                  <a:pt x="838720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90" t="-8550" b="-8550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3962235">
            <a:off x="12373749" y="4988073"/>
            <a:ext cx="644775" cy="945669"/>
          </a:xfrm>
          <a:custGeom>
            <a:avLst/>
            <a:gdLst/>
            <a:ahLst/>
            <a:cxnLst/>
            <a:rect l="l" t="t" r="r" b="b"/>
            <a:pathLst>
              <a:path w="644775" h="945669">
                <a:moveTo>
                  <a:pt x="0" y="0"/>
                </a:moveTo>
                <a:lnTo>
                  <a:pt x="644775" y="0"/>
                </a:lnTo>
                <a:lnTo>
                  <a:pt x="644775" y="945670"/>
                </a:lnTo>
                <a:lnTo>
                  <a:pt x="0" y="94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00852" y="5428121"/>
            <a:ext cx="4223776" cy="486639"/>
          </a:xfrm>
          <a:custGeom>
            <a:avLst/>
            <a:gdLst/>
            <a:ahLst/>
            <a:cxnLst/>
            <a:rect l="l" t="t" r="r" b="b"/>
            <a:pathLst>
              <a:path w="4223776" h="486639">
                <a:moveTo>
                  <a:pt x="0" y="0"/>
                </a:moveTo>
                <a:lnTo>
                  <a:pt x="4223776" y="0"/>
                </a:lnTo>
                <a:lnTo>
                  <a:pt x="4223776" y="486639"/>
                </a:lnTo>
                <a:lnTo>
                  <a:pt x="0" y="486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40446" y="4997902"/>
            <a:ext cx="6204357" cy="109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Signal vector sent from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B.S.</a:t>
            </a:r>
          </a:p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to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primary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</a:t>
            </a:r>
          </a:p>
        </p:txBody>
      </p:sp>
      <p:sp>
        <p:nvSpPr>
          <p:cNvPr id="22" name="Freeform 22"/>
          <p:cNvSpPr/>
          <p:nvPr/>
        </p:nvSpPr>
        <p:spPr>
          <a:xfrm>
            <a:off x="7014184" y="4819558"/>
            <a:ext cx="815179" cy="875177"/>
          </a:xfrm>
          <a:custGeom>
            <a:avLst/>
            <a:gdLst/>
            <a:ahLst/>
            <a:cxnLst/>
            <a:rect l="l" t="t" r="r" b="b"/>
            <a:pathLst>
              <a:path w="815179" h="875177">
                <a:moveTo>
                  <a:pt x="0" y="0"/>
                </a:moveTo>
                <a:lnTo>
                  <a:pt x="815179" y="0"/>
                </a:lnTo>
                <a:lnTo>
                  <a:pt x="815179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" r="-2659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-7319855">
            <a:off x="6324611" y="5212192"/>
            <a:ext cx="769077" cy="1127980"/>
          </a:xfrm>
          <a:custGeom>
            <a:avLst/>
            <a:gdLst/>
            <a:ahLst/>
            <a:cxnLst/>
            <a:rect l="l" t="t" r="r" b="b"/>
            <a:pathLst>
              <a:path w="769077" h="1127980">
                <a:moveTo>
                  <a:pt x="0" y="0"/>
                </a:moveTo>
                <a:lnTo>
                  <a:pt x="769077" y="0"/>
                </a:lnTo>
                <a:lnTo>
                  <a:pt x="769077" y="1127980"/>
                </a:lnTo>
                <a:lnTo>
                  <a:pt x="0" y="112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04642" y="6835102"/>
            <a:ext cx="3500244" cy="3451898"/>
          </a:xfrm>
          <a:custGeom>
            <a:avLst/>
            <a:gdLst/>
            <a:ahLst/>
            <a:cxnLst/>
            <a:rect l="l" t="t" r="r" b="b"/>
            <a:pathLst>
              <a:path w="3500244" h="3451898">
                <a:moveTo>
                  <a:pt x="0" y="0"/>
                </a:moveTo>
                <a:lnTo>
                  <a:pt x="3500243" y="0"/>
                </a:lnTo>
                <a:lnTo>
                  <a:pt x="3500243" y="3451898"/>
                </a:lnTo>
                <a:lnTo>
                  <a:pt x="0" y="3451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50789" y="575262"/>
            <a:ext cx="12188637" cy="86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1"/>
              </a:lnSpc>
            </a:pPr>
            <a:r>
              <a:rPr lang="en-US" sz="6399" b="1" i="1" spc="-377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 BEAMFORMING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497178"/>
            <a:ext cx="15431126" cy="5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Hybrid beamforming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(analog and digital combined) for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primary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42625" y="6812159"/>
            <a:ext cx="4803833" cy="41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1" b="1" spc="49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Analog </a:t>
            </a:r>
            <a:r>
              <a:rPr lang="en-US" sz="2481" spc="49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Beamforming vector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38492" y="4228984"/>
            <a:ext cx="6204357" cy="5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Digital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beamforming matrix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31724" y="9177572"/>
            <a:ext cx="4274780" cy="3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7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AOD </a:t>
            </a: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(angle of departure)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9682" y="4149629"/>
            <a:ext cx="12188637" cy="215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PROPOSED USER CLUSTERING APPROACHES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0789" y="621657"/>
            <a:ext cx="124452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K-MEANS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569" y="5086350"/>
            <a:ext cx="6204357" cy="390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Limitations: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Uses a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pre-defined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number of clusters (k). 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Forces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outliers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into clusters.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Sensitive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to initial centroid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78241"/>
            <a:ext cx="15929501" cy="109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Group users based on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AOD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 Each secondary user (j) has an AOD value (aj) which is assigned to nearest centroid based on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distance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735114"/>
            <a:ext cx="15929501" cy="109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Centroids are updated till the condition for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stopping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is achieved. (standard k-means approach)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491987"/>
            <a:ext cx="7359057" cy="16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We are going to use k-means as a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benchmark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 other proposed algorithms.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789959" y="6908126"/>
            <a:ext cx="3426197" cy="3378874"/>
          </a:xfrm>
          <a:custGeom>
            <a:avLst/>
            <a:gdLst/>
            <a:ahLst/>
            <a:cxnLst/>
            <a:rect l="l" t="t" r="r" b="b"/>
            <a:pathLst>
              <a:path w="3426197" h="3378874">
                <a:moveTo>
                  <a:pt x="0" y="0"/>
                </a:moveTo>
                <a:lnTo>
                  <a:pt x="3426197" y="0"/>
                </a:lnTo>
                <a:lnTo>
                  <a:pt x="3426197" y="3378874"/>
                </a:lnTo>
                <a:lnTo>
                  <a:pt x="0" y="337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864" y="8300138"/>
            <a:ext cx="7359057" cy="5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Angle of Departure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3999" y="733644"/>
            <a:ext cx="121886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DBSCAN USER CLUSTERING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78241"/>
            <a:ext cx="15929501" cy="5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Density-based spatial clustering application with noise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074330"/>
            <a:ext cx="15929501" cy="390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Algorithm: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 all users (1 -&gt; N):</a:t>
            </a:r>
          </a:p>
          <a:p>
            <a:pPr marL="1383753" lvl="2" indent="-461251" algn="l">
              <a:lnSpc>
                <a:spcPts val="4486"/>
              </a:lnSpc>
              <a:buAutoNum type="alphaLcPeriod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Start with an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unvisited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user. Check if it has atleast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minPts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neighbours in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Epsilon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neighbourhood.</a:t>
            </a:r>
          </a:p>
          <a:p>
            <a:pPr marL="1383753" lvl="2" indent="-461251" algn="l">
              <a:lnSpc>
                <a:spcPts val="4486"/>
              </a:lnSpc>
              <a:buAutoNum type="alphaLcPeriod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If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yes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(we call this dense enough), form a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new cluster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and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expand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it by adding reachable users.</a:t>
            </a:r>
          </a:p>
          <a:p>
            <a:pPr marL="1383753" lvl="2" indent="-461251" algn="l">
              <a:lnSpc>
                <a:spcPts val="4486"/>
              </a:lnSpc>
              <a:buAutoNum type="alphaLcPeriod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If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no,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label it as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noise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. (although this can be changed later)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9683" y="7910747"/>
            <a:ext cx="7769617" cy="16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Limitations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Hyperparameters: minPts, Epsilon need to be pre-configured.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910747"/>
            <a:ext cx="7769617" cy="16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Advantages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over k-means: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Determines K dynamically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Labels outliers as noise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1083</Words>
  <Application>Microsoft Office PowerPoint</Application>
  <PresentationFormat>Custom</PresentationFormat>
  <Paragraphs>136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Montserrat Italics</vt:lpstr>
      <vt:lpstr>Montserrat Bold</vt:lpstr>
      <vt:lpstr>Montserrat Ultra-Bold Italics</vt:lpstr>
      <vt:lpstr>Shantell Sans Bold</vt:lpstr>
      <vt:lpstr>Shantell Sans</vt:lpstr>
      <vt:lpstr>Montserrat</vt:lpstr>
      <vt:lpstr>Montserrat Bold Italics</vt:lpstr>
      <vt:lpstr>Arial</vt:lpstr>
      <vt:lpstr>Montserrat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ML for wireless Presentation</dc:title>
  <cp:lastModifiedBy>Abhi P.C.</cp:lastModifiedBy>
  <cp:revision>2</cp:revision>
  <dcterms:created xsi:type="dcterms:W3CDTF">2006-08-16T00:00:00Z</dcterms:created>
  <dcterms:modified xsi:type="dcterms:W3CDTF">2025-04-27T18:09:59Z</dcterms:modified>
  <dc:identifier>DAGlzzQziDQ</dc:identifier>
</cp:coreProperties>
</file>